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4" r:id="rId11"/>
    <p:sldId id="276" r:id="rId12"/>
    <p:sldId id="27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2011"/>
            <a:ext cx="83037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Возрастные  и индивидуальные 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собенности развития детей дошкольного возраста. Развитие личности в дошкольном возрасте.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570"/>
            <a:ext cx="5148064" cy="36094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248570"/>
            <a:ext cx="3999056" cy="36450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нат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5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нат\img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4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нат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9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0_4115_a38ade2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0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8707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049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6283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Основные вехи развития ребенка от трех до семи лет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жизни: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Складывается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новая социальная ситуация развития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Ведущей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деятельностью становится сюжетно-ролевая игра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Во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время игры дошкольники овладевают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другими видами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деятельности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Возникают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важные новообразования в психической и личностной сферах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Происходит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интенсивное интеллектуальное развитие ребенка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- Формируется готовность к обучению в школе.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 силы развития психики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81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- потребность в </a:t>
            </a:r>
            <a:r>
              <a:rPr lang="ru-RU" sz="4800" dirty="0" smtClean="0"/>
              <a:t>общении;</a:t>
            </a:r>
            <a:endParaRPr lang="ru-RU" sz="4800" dirty="0"/>
          </a:p>
          <a:p>
            <a:r>
              <a:rPr lang="ru-RU" sz="4800" dirty="0"/>
              <a:t>- потребность во внешних </a:t>
            </a:r>
            <a:r>
              <a:rPr lang="ru-RU" sz="4800" dirty="0" smtClean="0"/>
              <a:t>   впечатлениях;</a:t>
            </a:r>
            <a:endParaRPr lang="ru-RU" sz="4800" dirty="0"/>
          </a:p>
          <a:p>
            <a:r>
              <a:rPr lang="ru-RU" sz="4800" dirty="0"/>
              <a:t>- потребность в </a:t>
            </a:r>
            <a:r>
              <a:rPr lang="ru-RU" sz="4800" dirty="0" smtClean="0"/>
              <a:t>движениях.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7797"/>
            <a:ext cx="2983825" cy="21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" y="260648"/>
            <a:ext cx="907792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005" y="1433011"/>
            <a:ext cx="8550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defRPr/>
            </a:pPr>
            <a:r>
              <a:rPr lang="ru-RU" sz="3200" dirty="0">
                <a:solidFill>
                  <a:prstClr val="black"/>
                </a:solidFill>
                <a:latin typeface="Arial" charset="0"/>
              </a:rPr>
              <a:t>1. Меняются взаимоотношения со 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взрослыми;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charset="0"/>
              </a:rPr>
            </a:br>
            <a:r>
              <a:rPr lang="ru-RU" sz="3200" dirty="0">
                <a:solidFill>
                  <a:prstClr val="black"/>
                </a:solidFill>
                <a:latin typeface="Arial" charset="0"/>
              </a:rPr>
              <a:t>2. Становится возможным достаточно систематическое 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обучение;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charset="0"/>
              </a:rPr>
            </a:br>
            <a:r>
              <a:rPr lang="ru-RU" sz="3200" dirty="0">
                <a:solidFill>
                  <a:prstClr val="black"/>
                </a:solidFill>
                <a:latin typeface="Arial" charset="0"/>
              </a:rPr>
              <a:t>3. Отношения со 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сверстниками;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charset="0"/>
              </a:rPr>
            </a:br>
            <a:r>
              <a:rPr lang="ru-RU" sz="3200" dirty="0">
                <a:solidFill>
                  <a:prstClr val="black"/>
                </a:solidFill>
                <a:latin typeface="Arial" charset="0"/>
              </a:rPr>
              <a:t>4. 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Осознание собственного 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«Я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»;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charset="0"/>
              </a:rPr>
            </a:br>
            <a:r>
              <a:rPr lang="ru-RU" sz="3200" dirty="0">
                <a:solidFill>
                  <a:prstClr val="black"/>
                </a:solidFill>
                <a:latin typeface="Arial" charset="0"/>
              </a:rPr>
              <a:t>5. Становление личности 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ребенка;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charset="0"/>
              </a:rPr>
            </a:br>
            <a:r>
              <a:rPr lang="ru-RU" sz="3200" dirty="0">
                <a:solidFill>
                  <a:prstClr val="black"/>
                </a:solidFill>
                <a:latin typeface="Arial" charset="0"/>
              </a:rPr>
              <a:t>6. Ведущим средством общения является </a:t>
            </a:r>
            <a:r>
              <a:rPr lang="ru-RU" sz="3200" dirty="0" smtClean="0">
                <a:solidFill>
                  <a:prstClr val="black"/>
                </a:solidFill>
                <a:latin typeface="Arial" charset="0"/>
              </a:rPr>
              <a:t>язык</a:t>
            </a:r>
            <a:r>
              <a:rPr lang="uk-UA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GB" sz="3200" dirty="0">
              <a:solidFill>
                <a:srgbClr val="775F5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78708"/>
            <a:ext cx="6174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charset="0"/>
              </a:rPr>
              <a:t>Формы общения: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694"/>
            <a:ext cx="715168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70" y="1052736"/>
            <a:ext cx="2857330" cy="158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96158"/>
            <a:ext cx="4788024" cy="326184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7" y="3814707"/>
            <a:ext cx="4300783" cy="30547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0" y="248341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С</a:t>
            </a:r>
            <a:r>
              <a:rPr kumimoji="0" lang="en-GB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южетно-рол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е</a:t>
            </a:r>
            <a:r>
              <a:rPr kumimoji="0" lang="en-GB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в</a:t>
            </a:r>
            <a:r>
              <a:rPr kumimoji="0" lang="uk-UA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ая</a:t>
            </a:r>
            <a:r>
              <a:rPr kumimoji="0" lang="en-GB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и</a:t>
            </a:r>
            <a:r>
              <a:rPr kumimoji="0" lang="en-GB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гр</a:t>
            </a:r>
            <a:r>
              <a:rPr kumimoji="0" lang="uk-UA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а</a:t>
            </a:r>
            <a:r>
              <a:rPr kumimoji="0" lang="en-GB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ка</a:t>
            </a:r>
            <a:r>
              <a:rPr kumimoji="0" lang="en-GB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к 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основная</a:t>
            </a:r>
            <a:r>
              <a:rPr kumimoji="0" lang="en-GB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 д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е</a:t>
            </a:r>
            <a:r>
              <a:rPr kumimoji="0" lang="en-GB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яльн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о</a:t>
            </a:r>
            <a:r>
              <a:rPr kumimoji="0" lang="en-GB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сть</a:t>
            </a:r>
            <a:r>
              <a:rPr kumimoji="0" lang="en-GB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дошк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о</a:t>
            </a:r>
            <a:r>
              <a:rPr kumimoji="0" lang="en-GB" altLang="ru-RU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льника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0" y="2564904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Для </a:t>
            </a:r>
            <a:r>
              <a:rPr lang="ru-RU" sz="2800" b="1" dirty="0">
                <a:solidFill>
                  <a:srgbClr val="9966FF"/>
                </a:solidFill>
              </a:rPr>
              <a:t>первой стадии</a:t>
            </a:r>
            <a:r>
              <a:rPr lang="ru-RU" sz="2800" dirty="0"/>
              <a:t> (3-5 лет) характерно воспроизведение логики реальных действий людей; содержанием игры являются предметные действия.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На </a:t>
            </a:r>
            <a:r>
              <a:rPr lang="ru-RU" sz="2800" b="1" dirty="0">
                <a:solidFill>
                  <a:srgbClr val="9966FF"/>
                </a:solidFill>
              </a:rPr>
              <a:t>второй стадии</a:t>
            </a:r>
            <a:r>
              <a:rPr lang="ru-RU" sz="2800" dirty="0"/>
              <a:t> (5-7 лет) моделируются реальные отношения между </a:t>
            </a:r>
            <a:r>
              <a:rPr lang="ru-RU" sz="2800" dirty="0" smtClean="0"/>
              <a:t>людьми </a:t>
            </a:r>
            <a:r>
              <a:rPr lang="ru-RU" sz="2800" dirty="0"/>
              <a:t>и содержанием игры становятся социальные отношения, общественная сущность деятельности взрослого человека.</a:t>
            </a:r>
            <a:r>
              <a:rPr lang="uk-UA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96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424936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8568952" cy="411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marR="0" lvl="0" indent="-552450" defTabSz="914400" eaLnBrk="0" fontAlgn="base" latinLnBrk="0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ru-RU" sz="2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Сенсорное развитие - совершенствование ощущений, восприятия, наглядных представлений.</a:t>
            </a:r>
          </a:p>
          <a:p>
            <a:pPr marL="552450" marR="0" lvl="0" indent="-552450" defTabSz="914400" eaLnBrk="0" fontAlgn="base" latinLnBrk="0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ru-RU" sz="2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Мышление развивается от наглядно-действенного к образному.</a:t>
            </a:r>
          </a:p>
          <a:p>
            <a:pPr marL="552450" marR="0" lvl="0" indent="-552450" defTabSz="914400" eaLnBrk="0" fontAlgn="base" latinLnBrk="0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ru-RU" sz="2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Память узнавания и воспроизведения.</a:t>
            </a:r>
          </a:p>
          <a:p>
            <a:pPr marL="552450" marR="0" lvl="0" indent="-552450" defTabSz="914400" eaLnBrk="0" fontAlgn="base" latinLnBrk="0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ru-RU" sz="2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Растущая произвольность </a:t>
            </a:r>
            <a:r>
              <a:rPr kumimoji="0" lang="ru-RU" sz="2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воображения.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18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6632"/>
            <a:ext cx="9001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1124744"/>
            <a:ext cx="694928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93022"/>
            <a:ext cx="3347864" cy="22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Появление </a:t>
            </a:r>
            <a:r>
              <a:rPr lang="ru-RU" sz="2800" dirty="0"/>
              <a:t>таких новообразований, как </a:t>
            </a:r>
            <a:r>
              <a:rPr lang="ru-RU" sz="2800" dirty="0">
                <a:solidFill>
                  <a:srgbClr val="7030A0"/>
                </a:solidFill>
              </a:rPr>
              <a:t>трудолюбие, внутренняя позиция, адекватная самооценка</a:t>
            </a:r>
            <a:r>
              <a:rPr lang="ru-RU" sz="2800" dirty="0"/>
              <a:t>, являются важными составляющими школьной готовности. В систему готовности входит и </a:t>
            </a:r>
            <a:r>
              <a:rPr lang="ru-RU" sz="2800" dirty="0">
                <a:solidFill>
                  <a:srgbClr val="7030A0"/>
                </a:solidFill>
              </a:rPr>
              <a:t>сенсомоторная координация </a:t>
            </a:r>
            <a:r>
              <a:rPr lang="ru-RU" sz="2800" dirty="0"/>
              <a:t>(главным образом зрительно-моторная), помогающая ребенку одновременно слушать, смотреть на образец и рисовать или писать. Важным показателем готовности к школе является и </a:t>
            </a:r>
            <a:r>
              <a:rPr lang="ru-RU" sz="2800" dirty="0">
                <a:solidFill>
                  <a:srgbClr val="7030A0"/>
                </a:solidFill>
              </a:rPr>
              <a:t>распределение и концентрация внимания, произвольность</a:t>
            </a:r>
            <a:r>
              <a:rPr lang="ru-RU" sz="2800" dirty="0"/>
              <a:t>, в том числе и </a:t>
            </a:r>
            <a:r>
              <a:rPr lang="ru-RU" sz="2800" dirty="0">
                <a:solidFill>
                  <a:srgbClr val="7030A0"/>
                </a:solidFill>
              </a:rPr>
              <a:t>умение подчинять деятельность определенному образцу или правилу, степень обобщенности и </a:t>
            </a:r>
            <a:r>
              <a:rPr lang="ru-RU" sz="2800" dirty="0" err="1">
                <a:solidFill>
                  <a:srgbClr val="7030A0"/>
                </a:solidFill>
              </a:rPr>
              <a:t>интериоризированности</a:t>
            </a:r>
            <a:r>
              <a:rPr lang="ru-RU" sz="2800" dirty="0">
                <a:solidFill>
                  <a:srgbClr val="7030A0"/>
                </a:solidFill>
              </a:rPr>
              <a:t> познавательных процессов и ориентировки</a:t>
            </a:r>
            <a:r>
              <a:rPr lang="ru-RU" sz="2800" dirty="0"/>
              <a:t>, т.е. те параметры познавательного развития, о которых говорилось выше. </a:t>
            </a:r>
          </a:p>
        </p:txBody>
      </p:sp>
    </p:spTree>
    <p:extLst>
      <p:ext uri="{BB962C8B-B14F-4D97-AF65-F5344CB8AC3E}">
        <p14:creationId xmlns:p14="http://schemas.microsoft.com/office/powerpoint/2010/main" val="25554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2021-02-25T15:01:05Z</dcterms:created>
  <dcterms:modified xsi:type="dcterms:W3CDTF">2021-02-25T16:01:58Z</dcterms:modified>
</cp:coreProperties>
</file>